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74437d4907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74437d4907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74437d4907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74437d4907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74437d4907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74437d490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74437d4907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74437d4907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74437d4907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74437d4907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74437d4907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74437d4907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74437d4907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74437d4907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1863975"/>
            <a:ext cx="8520600" cy="707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pt-BR" sz="3880"/>
              <a:t>CURSO DE PASSES</a:t>
            </a:r>
            <a:endParaRPr sz="3880"/>
          </a:p>
        </p:txBody>
      </p:sp>
      <p:sp>
        <p:nvSpPr>
          <p:cNvPr id="55" name="Google Shape;55;p13"/>
          <p:cNvSpPr txBox="1"/>
          <p:nvPr>
            <p:ph idx="1" type="subTitle"/>
          </p:nvPr>
        </p:nvSpPr>
        <p:spPr>
          <a:xfrm>
            <a:off x="3938950" y="3950675"/>
            <a:ext cx="4893300" cy="524100"/>
          </a:xfrm>
          <a:prstGeom prst="rect">
            <a:avLst/>
          </a:prstGeom>
        </p:spPr>
        <p:txBody>
          <a:bodyPr anchorCtr="0" anchor="t" bIns="91425" lIns="91425" spcFirstLastPara="1" rIns="91425" wrap="square" tIns="91425">
            <a:normAutofit fontScale="92500" lnSpcReduction="20000"/>
          </a:bodyPr>
          <a:lstStyle/>
          <a:p>
            <a:pPr indent="0" lvl="0" marL="0" rtl="0" algn="ctr">
              <a:spcBef>
                <a:spcPts val="0"/>
              </a:spcBef>
              <a:spcAft>
                <a:spcPts val="0"/>
              </a:spcAft>
              <a:buNone/>
            </a:pPr>
            <a:r>
              <a:rPr lang="pt-BR"/>
              <a:t>Vitor Silvestre Ferraz Santos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562700" y="703375"/>
            <a:ext cx="8440500" cy="3275700"/>
          </a:xfrm>
          <a:prstGeom prst="rect">
            <a:avLst/>
          </a:prstGeom>
          <a:noFill/>
          <a:ln cap="flat" cmpd="sng" w="9525">
            <a:solidFill>
              <a:schemeClr val="lt1"/>
            </a:solidFill>
            <a:prstDash val="solid"/>
            <a:round/>
            <a:headEnd len="sm" w="sm" type="none"/>
            <a:tailEnd len="sm" w="sm" type="none"/>
          </a:ln>
        </p:spPr>
        <p:txBody>
          <a:bodyPr anchorCtr="0" anchor="t" bIns="126000" lIns="91425" spcFirstLastPara="1" rIns="91425" wrap="square" tIns="91425">
            <a:spAutoFit/>
          </a:bodyPr>
          <a:lstStyle/>
          <a:p>
            <a:pPr indent="0" lvl="0" marL="0" rtl="0" algn="l">
              <a:lnSpc>
                <a:spcPct val="115000"/>
              </a:lnSpc>
              <a:spcBef>
                <a:spcPts val="1800"/>
              </a:spcBef>
              <a:spcAft>
                <a:spcPts val="0"/>
              </a:spcAft>
              <a:buNone/>
            </a:pPr>
            <a:r>
              <a:rPr b="1" lang="pt-BR" sz="2500">
                <a:solidFill>
                  <a:schemeClr val="dk1"/>
                </a:solidFill>
              </a:rPr>
              <a:t>AULA 02 - Matéria e Fluidos</a:t>
            </a:r>
            <a:endParaRPr b="1" sz="1500">
              <a:solidFill>
                <a:schemeClr val="dk1"/>
              </a:solidFill>
            </a:endParaRPr>
          </a:p>
          <a:p>
            <a:pPr indent="0" lvl="0" marL="0" rtl="0" algn="l">
              <a:lnSpc>
                <a:spcPct val="115000"/>
              </a:lnSpc>
              <a:spcBef>
                <a:spcPts val="600"/>
              </a:spcBef>
              <a:spcAft>
                <a:spcPts val="0"/>
              </a:spcAft>
              <a:buNone/>
            </a:pPr>
            <a:br>
              <a:rPr b="1" lang="pt-BR" sz="1500">
                <a:solidFill>
                  <a:schemeClr val="dk1"/>
                </a:solidFill>
              </a:rPr>
            </a:br>
            <a:r>
              <a:rPr b="1" lang="pt-BR" sz="1700">
                <a:solidFill>
                  <a:schemeClr val="dk1"/>
                </a:solidFill>
              </a:rPr>
              <a:t>TRINDADE UNIVERSAL</a:t>
            </a:r>
            <a:endParaRPr b="1" sz="1700">
              <a:solidFill>
                <a:schemeClr val="dk1"/>
              </a:solidFill>
            </a:endParaRPr>
          </a:p>
          <a:p>
            <a:pPr indent="0" lvl="0" marL="0" rtl="0" algn="l">
              <a:lnSpc>
                <a:spcPct val="115000"/>
              </a:lnSpc>
              <a:spcBef>
                <a:spcPts val="0"/>
              </a:spcBef>
              <a:spcAft>
                <a:spcPts val="0"/>
              </a:spcAft>
              <a:buNone/>
            </a:pPr>
            <a:r>
              <a:rPr b="1" lang="pt-BR" sz="1700">
                <a:solidFill>
                  <a:schemeClr val="dk1"/>
                </a:solidFill>
              </a:rPr>
              <a:t>TIPOS DE MATÉRIA</a:t>
            </a:r>
            <a:endParaRPr b="1" sz="1700">
              <a:solidFill>
                <a:schemeClr val="dk1"/>
              </a:solidFill>
            </a:endParaRPr>
          </a:p>
          <a:p>
            <a:pPr indent="0" lvl="0" marL="0" rtl="0" algn="l">
              <a:lnSpc>
                <a:spcPct val="115000"/>
              </a:lnSpc>
              <a:spcBef>
                <a:spcPts val="0"/>
              </a:spcBef>
              <a:spcAft>
                <a:spcPts val="0"/>
              </a:spcAft>
              <a:buNone/>
            </a:pPr>
            <a:r>
              <a:rPr b="1" lang="pt-BR" sz="1700">
                <a:solidFill>
                  <a:schemeClr val="dk1"/>
                </a:solidFill>
              </a:rPr>
              <a:t>FLUIDO CÓSMICO UNIVERSAL</a:t>
            </a:r>
            <a:endParaRPr b="1" sz="1700">
              <a:solidFill>
                <a:schemeClr val="dk1"/>
              </a:solidFill>
            </a:endParaRPr>
          </a:p>
          <a:p>
            <a:pPr indent="0" lvl="0" marL="0" rtl="0" algn="l">
              <a:lnSpc>
                <a:spcPct val="115000"/>
              </a:lnSpc>
              <a:spcBef>
                <a:spcPts val="0"/>
              </a:spcBef>
              <a:spcAft>
                <a:spcPts val="0"/>
              </a:spcAft>
              <a:buNone/>
            </a:pPr>
            <a:r>
              <a:rPr b="1" lang="pt-BR" sz="1700">
                <a:solidFill>
                  <a:schemeClr val="dk1"/>
                </a:solidFill>
              </a:rPr>
              <a:t>CARACTERÍSTICAS DOS FLUIDOS</a:t>
            </a:r>
            <a:endParaRPr b="1" sz="1700">
              <a:solidFill>
                <a:schemeClr val="dk1"/>
              </a:solidFill>
            </a:endParaRPr>
          </a:p>
          <a:p>
            <a:pPr indent="0" lvl="0" marL="0" rtl="0" algn="l">
              <a:lnSpc>
                <a:spcPct val="115000"/>
              </a:lnSpc>
              <a:spcBef>
                <a:spcPts val="0"/>
              </a:spcBef>
              <a:spcAft>
                <a:spcPts val="0"/>
              </a:spcAft>
              <a:buNone/>
            </a:pPr>
            <a:r>
              <a:rPr b="1" lang="pt-BR" sz="1700">
                <a:solidFill>
                  <a:schemeClr val="dk1"/>
                </a:solidFill>
              </a:rPr>
              <a:t>PROPRIEDADES FÍSICAS DOS FLUIDOS</a:t>
            </a:r>
            <a:endParaRPr b="1" sz="1700">
              <a:solidFill>
                <a:schemeClr val="dk1"/>
              </a:solidFill>
            </a:endParaRPr>
          </a:p>
          <a:p>
            <a:pPr indent="0" lvl="0" marL="0" rtl="0" algn="l">
              <a:lnSpc>
                <a:spcPct val="115000"/>
              </a:lnSpc>
              <a:spcBef>
                <a:spcPts val="0"/>
              </a:spcBef>
              <a:spcAft>
                <a:spcPts val="0"/>
              </a:spcAft>
              <a:buNone/>
            </a:pPr>
            <a:r>
              <a:rPr b="1" lang="pt-BR" sz="1700">
                <a:solidFill>
                  <a:schemeClr val="dk1"/>
                </a:solidFill>
              </a:rPr>
              <a:t>TIPOS DE FLUIDOS</a:t>
            </a:r>
            <a:endParaRPr b="1" sz="1700">
              <a:solidFill>
                <a:schemeClr val="dk1"/>
              </a:solidFill>
            </a:endParaRPr>
          </a:p>
          <a:p>
            <a:pPr indent="0" lvl="0" marL="0" rtl="0" algn="l">
              <a:lnSpc>
                <a:spcPct val="115000"/>
              </a:lnSpc>
              <a:spcBef>
                <a:spcPts val="0"/>
              </a:spcBef>
              <a:spcAft>
                <a:spcPts val="0"/>
              </a:spcAft>
              <a:buNone/>
            </a:pPr>
            <a:r>
              <a:t/>
            </a:r>
            <a:endParaRPr b="1" sz="1500">
              <a:solidFill>
                <a:schemeClr val="dk1"/>
              </a:solidFill>
            </a:endParaRPr>
          </a:p>
          <a:p>
            <a:pPr indent="0" lvl="0" marL="0" rtl="0" algn="l">
              <a:lnSpc>
                <a:spcPct val="115000"/>
              </a:lnSpc>
              <a:spcBef>
                <a:spcPts val="0"/>
              </a:spcBef>
              <a:spcAft>
                <a:spcPts val="0"/>
              </a:spcAft>
              <a:buNone/>
            </a:pPr>
            <a:r>
              <a:rPr lang="pt-BR" sz="1300">
                <a:solidFill>
                  <a:schemeClr val="dk1"/>
                </a:solidFill>
              </a:rPr>
              <a:t> </a:t>
            </a:r>
            <a:endParaRPr sz="13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nvSpPr>
        <p:spPr>
          <a:xfrm>
            <a:off x="304800" y="164125"/>
            <a:ext cx="8698500" cy="4847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None/>
            </a:pPr>
            <a:r>
              <a:rPr b="1" lang="pt-BR" sz="2500">
                <a:solidFill>
                  <a:schemeClr val="dk1"/>
                </a:solidFill>
              </a:rPr>
              <a:t>Trindade Universal</a:t>
            </a:r>
            <a:endParaRPr b="1" sz="2500">
              <a:solidFill>
                <a:schemeClr val="dk1"/>
              </a:solidFill>
            </a:endParaRPr>
          </a:p>
          <a:p>
            <a:pPr indent="0" lvl="0" marL="0" rtl="0" algn="l">
              <a:lnSpc>
                <a:spcPct val="115000"/>
              </a:lnSpc>
              <a:spcBef>
                <a:spcPts val="60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rPr b="1" lang="pt-BR" sz="1500">
                <a:solidFill>
                  <a:schemeClr val="dk1"/>
                </a:solidFill>
              </a:rPr>
              <a:t>Deus</a:t>
            </a:r>
            <a:r>
              <a:rPr lang="pt-BR" sz="1500">
                <a:solidFill>
                  <a:schemeClr val="dk1"/>
                </a:solidFill>
              </a:rPr>
              <a:t>: a causa primária, a inteligência suprema, cuja natureza não nos é dada conhecer, agora;</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b="1" lang="pt-BR" sz="1500">
                <a:solidFill>
                  <a:schemeClr val="dk1"/>
                </a:solidFill>
              </a:rPr>
              <a:t>Espírito</a:t>
            </a:r>
            <a:r>
              <a:rPr lang="pt-BR" sz="1500">
                <a:solidFill>
                  <a:schemeClr val="dk1"/>
                </a:solidFill>
              </a:rPr>
              <a:t>: o princípio inteligente, uma "energia pensante", com inteligência e moralidade próprias;</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b="1" lang="pt-BR" sz="1500">
                <a:solidFill>
                  <a:schemeClr val="dk1"/>
                </a:solidFill>
              </a:rPr>
              <a:t>Matéria</a:t>
            </a:r>
            <a:r>
              <a:rPr lang="pt-BR" sz="1500">
                <a:solidFill>
                  <a:schemeClr val="dk1"/>
                </a:solidFill>
              </a:rPr>
              <a:t>: que na definição espírita é "tudo sobre o qual o Espírito exerce a sua ação." Observa-se, portanto, que o conceito espírita de matéria transcende à definição da física oficial (tudo que tem massa e ocupa lugar no espaço).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Se retirarmos do Universo os Espíritos e Deus, tudo o que restar é matéria.</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TIPOS DE MATÉRIA</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a) Matéria Ponderável: é a matéria do mundo físico, que preenche o mundo dos encarnados e dá origem aos corpos físicos;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b) Matéria Imponderável: é a matéria do mundo espiritual, num tônus vibratório mais elevado que não nos é dado perceber. Forma o perispírito, as construções do mundo espiritual e os fluidos espirituais.</a:t>
            </a:r>
            <a:r>
              <a:rPr lang="pt-BR" sz="1300">
                <a:solidFill>
                  <a:schemeClr val="dk1"/>
                </a:solidFill>
              </a:rPr>
              <a:t> </a:t>
            </a:r>
            <a:endParaRPr sz="13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pic>
        <p:nvPicPr>
          <p:cNvPr id="70" name="Google Shape;70;p16"/>
          <p:cNvPicPr preferRelativeResize="0"/>
          <p:nvPr/>
        </p:nvPicPr>
        <p:blipFill>
          <a:blip r:embed="rId3">
            <a:alphaModFix/>
          </a:blip>
          <a:stretch>
            <a:fillRect/>
          </a:stretch>
        </p:blipFill>
        <p:spPr>
          <a:xfrm>
            <a:off x="1301263" y="264550"/>
            <a:ext cx="6541475" cy="48789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7"/>
          <p:cNvSpPr txBox="1"/>
          <p:nvPr/>
        </p:nvSpPr>
        <p:spPr>
          <a:xfrm>
            <a:off x="304800" y="164125"/>
            <a:ext cx="8698500" cy="4417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None/>
            </a:pPr>
            <a:r>
              <a:rPr b="1" lang="pt-BR" sz="2500">
                <a:solidFill>
                  <a:schemeClr val="dk1"/>
                </a:solidFill>
              </a:rPr>
              <a:t>Fluido Cósmico Universal</a:t>
            </a:r>
            <a:endParaRPr b="1" sz="2500">
              <a:solidFill>
                <a:schemeClr val="dk1"/>
              </a:solidFill>
            </a:endParaRPr>
          </a:p>
          <a:p>
            <a:pPr indent="0" lvl="0" marL="0" rtl="0" algn="l">
              <a:lnSpc>
                <a:spcPct val="115000"/>
              </a:lnSpc>
              <a:spcBef>
                <a:spcPts val="60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O fluido cósmico é o plasma divino, hausto do Criador ou força nervosa do Todo-Sábio. Nesse elemento primordial, vibram e vivem constelações e sóis, mundos e seres, como peixes no oceano.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Em análogo alicerce, as Inteligências humanas que ombreiam conosco utilizam o mesmo fluido cósmico formando assim o veículo fisiopsicossomático em que se exprimem ou cunhando as civilizações que abrangem no mundo a humanidade Encarnada e a Humanidade Desencarnada.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Plasmam também os lugares entenebrecidos pela purgação infernal, gerados pelas mentes desequilibradas ou criminosas nos círculos inferiores e abismais.</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Evolução em Dois Mundos – André Luiz – Primeira Parte</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t/>
            </a:r>
            <a:endParaRPr sz="17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8"/>
          <p:cNvSpPr txBox="1"/>
          <p:nvPr/>
        </p:nvSpPr>
        <p:spPr>
          <a:xfrm>
            <a:off x="304800" y="164125"/>
            <a:ext cx="8698500" cy="4652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None/>
            </a:pPr>
            <a:r>
              <a:rPr b="1" lang="pt-BR" sz="2500">
                <a:solidFill>
                  <a:schemeClr val="dk1"/>
                </a:solidFill>
              </a:rPr>
              <a:t>Fluido Cósmico Universal</a:t>
            </a:r>
            <a:endParaRPr b="1" sz="2500">
              <a:solidFill>
                <a:schemeClr val="dk1"/>
              </a:solidFill>
            </a:endParaRPr>
          </a:p>
          <a:p>
            <a:pPr indent="0" lvl="0" marL="0" rtl="0" algn="l">
              <a:lnSpc>
                <a:spcPct val="115000"/>
              </a:lnSpc>
              <a:spcBef>
                <a:spcPts val="60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Os Espíritos agem sobre os fluidos espirituais  utilizando o pensamento e a vontade. A repercussão dessa ação assume grande importância para os homens, porque esses fluidos são o meio de propagação do pensamento, que tem o poder de modificar-lhes as propriedades, ou seja, o pensamento impregna de boas ou más qualidades os fluidos com os quais entra em contato, alterando-os pela pureza ou impureza dos sentimentos.</a:t>
            </a:r>
            <a:endParaRPr sz="1500">
              <a:solidFill>
                <a:schemeClr val="dk1"/>
              </a:solidFill>
            </a:endParaRPr>
          </a:p>
          <a:p>
            <a:pPr indent="0" lvl="0" marL="0" rtl="0" algn="l">
              <a:lnSpc>
                <a:spcPct val="115000"/>
              </a:lnSpc>
              <a:spcBef>
                <a:spcPts val="0"/>
              </a:spcBef>
              <a:spcAft>
                <a:spcPts val="0"/>
              </a:spcAft>
              <a:buNone/>
            </a:pPr>
            <a:br>
              <a:rPr lang="pt-BR" sz="1500">
                <a:solidFill>
                  <a:schemeClr val="dk1"/>
                </a:solidFill>
              </a:rPr>
            </a:br>
            <a:r>
              <a:rPr lang="pt-BR" sz="1500">
                <a:solidFill>
                  <a:schemeClr val="dk1"/>
                </a:solidFill>
              </a:rPr>
              <a:t>Os fluidos não possuem qualidades "sui generis", mas as que adquirem no meio onde se elaboram;</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Podemos, desse modo, afirmar que os pensamentos, conforme sejam bons ou maus, purificam ou poluem os fluidos espirituais.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Os fluidos que envolvem os maus Espíritos, ou que estes projetam, são, portanto, viciados, ao passo que os fluidos que recebem a influência dos bons Espíritos são tão puros quanto o comporta o grau de perfeição moral deles. </a:t>
            </a:r>
            <a:endParaRPr sz="15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9"/>
          <p:cNvSpPr txBox="1"/>
          <p:nvPr/>
        </p:nvSpPr>
        <p:spPr>
          <a:xfrm>
            <a:off x="304800" y="164125"/>
            <a:ext cx="8698500" cy="4581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None/>
            </a:pPr>
            <a:r>
              <a:rPr b="1" lang="pt-BR" sz="2500">
                <a:solidFill>
                  <a:schemeClr val="dk1"/>
                </a:solidFill>
              </a:rPr>
              <a:t>Características dos Fluidos</a:t>
            </a:r>
            <a:endParaRPr b="1" sz="2500">
              <a:solidFill>
                <a:schemeClr val="dk1"/>
              </a:solidFill>
            </a:endParaRPr>
          </a:p>
          <a:p>
            <a:pPr indent="0" lvl="0" marL="0" rtl="0" algn="l">
              <a:lnSpc>
                <a:spcPct val="115000"/>
              </a:lnSpc>
              <a:spcBef>
                <a:spcPts val="600"/>
              </a:spcBef>
              <a:spcAft>
                <a:spcPts val="0"/>
              </a:spcAft>
              <a:buNone/>
            </a:pPr>
            <a:r>
              <a:t/>
            </a:r>
            <a:endParaRPr sz="1100">
              <a:solidFill>
                <a:schemeClr val="dk1"/>
              </a:solidFill>
            </a:endParaRPr>
          </a:p>
          <a:p>
            <a:pPr indent="0" lvl="0" marL="0" rtl="0" algn="l">
              <a:lnSpc>
                <a:spcPct val="115000"/>
              </a:lnSpc>
              <a:spcBef>
                <a:spcPts val="0"/>
              </a:spcBef>
              <a:spcAft>
                <a:spcPts val="0"/>
              </a:spcAft>
              <a:buNone/>
            </a:pPr>
            <a:r>
              <a:rPr lang="pt-BR" sz="1500">
                <a:solidFill>
                  <a:schemeClr val="dk1"/>
                </a:solidFill>
              </a:rPr>
              <a:t>Pureza: varia ao infinito e depende do grau de evolução moral que a criatura já alcançou. Os fluidos menos puros, densos, grosseiros, formam a atmosfera espiritual do planeta, em decorrência do atraso espiritual que ainda caracteriza a população de Espíritos vinculados ao orbe terrestre.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Os fluidos espirituais vão se tornando mais etéreos e se sutilizando à medida que se afastam da crosta, assumindo um grau de pureza sempre crescentes. As esferas espirituais mais afastadas da superfície da Terra são formadas dos fluidos mais puros em virtude de serem habitadas por entidades moralmente mais elevadas.</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Propriedades Físicas: os fluidos espirituais apresentam características físicas como: odor, coloração, temperatura, etc.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rPr lang="pt-BR" sz="1500">
                <a:solidFill>
                  <a:schemeClr val="dk1"/>
                </a:solidFill>
              </a:rPr>
              <a:t>Pessoas portadoras de sensibilidade mediúnica podem perceber essas características.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0"/>
          <p:cNvSpPr txBox="1"/>
          <p:nvPr/>
        </p:nvSpPr>
        <p:spPr>
          <a:xfrm>
            <a:off x="304800" y="164125"/>
            <a:ext cx="4560300" cy="4668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None/>
            </a:pPr>
            <a:r>
              <a:rPr b="1" lang="pt-BR" sz="2500">
                <a:solidFill>
                  <a:schemeClr val="dk1"/>
                </a:solidFill>
              </a:rPr>
              <a:t>Tipos de Fluidos</a:t>
            </a:r>
            <a:endParaRPr sz="2200">
              <a:solidFill>
                <a:schemeClr val="dk1"/>
              </a:solidFill>
            </a:endParaRPr>
          </a:p>
          <a:p>
            <a:pPr indent="0" lvl="0" marL="0" rtl="0" algn="l">
              <a:lnSpc>
                <a:spcPct val="115000"/>
              </a:lnSpc>
              <a:spcBef>
                <a:spcPts val="1600"/>
              </a:spcBef>
              <a:spcAft>
                <a:spcPts val="0"/>
              </a:spcAft>
              <a:buNone/>
            </a:pPr>
            <a:r>
              <a:rPr lang="pt-BR" sz="1700">
                <a:solidFill>
                  <a:srgbClr val="434343"/>
                </a:solidFill>
              </a:rPr>
              <a:t>Sob o ponto de vista moral, trazem o cunho:</a:t>
            </a:r>
            <a:br>
              <a:rPr lang="pt-BR" sz="1600">
                <a:solidFill>
                  <a:srgbClr val="434343"/>
                </a:solidFill>
              </a:rPr>
            </a:br>
            <a:endParaRPr sz="1200">
              <a:solidFill>
                <a:srgbClr val="434343"/>
              </a:solidFill>
            </a:endParaRPr>
          </a:p>
          <a:p>
            <a:pPr indent="-336550" lvl="0" marL="457200" rtl="0" algn="l">
              <a:lnSpc>
                <a:spcPct val="115000"/>
              </a:lnSpc>
              <a:spcBef>
                <a:spcPts val="400"/>
              </a:spcBef>
              <a:spcAft>
                <a:spcPts val="0"/>
              </a:spcAft>
              <a:buClr>
                <a:schemeClr val="dk1"/>
              </a:buClr>
              <a:buSzPts val="1700"/>
              <a:buChar char="●"/>
            </a:pPr>
            <a:r>
              <a:rPr lang="pt-BR" sz="1700">
                <a:solidFill>
                  <a:schemeClr val="dk1"/>
                </a:solidFill>
              </a:rPr>
              <a:t>dos sentimentos de ódio</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inveja e ciúme</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orgulho</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egoísmo</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violência</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hipocrisia</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bondade</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benevolência</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amor</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caridade</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de doçura, etc.</a:t>
            </a:r>
            <a:endParaRPr sz="1500">
              <a:solidFill>
                <a:schemeClr val="dk1"/>
              </a:solidFill>
            </a:endParaRPr>
          </a:p>
        </p:txBody>
      </p:sp>
      <p:sp>
        <p:nvSpPr>
          <p:cNvPr id="91" name="Google Shape;91;p20"/>
          <p:cNvSpPr txBox="1"/>
          <p:nvPr/>
        </p:nvSpPr>
        <p:spPr>
          <a:xfrm>
            <a:off x="5216775" y="433750"/>
            <a:ext cx="3622500" cy="5026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t/>
            </a:r>
            <a:endParaRPr sz="1100">
              <a:solidFill>
                <a:schemeClr val="dk1"/>
              </a:solidFill>
            </a:endParaRPr>
          </a:p>
          <a:p>
            <a:pPr indent="0" lvl="0" marL="0" rtl="0" algn="l">
              <a:lnSpc>
                <a:spcPct val="115000"/>
              </a:lnSpc>
              <a:spcBef>
                <a:spcPts val="1600"/>
              </a:spcBef>
              <a:spcAft>
                <a:spcPts val="0"/>
              </a:spcAft>
              <a:buNone/>
            </a:pPr>
            <a:r>
              <a:rPr lang="pt-BR" sz="1700">
                <a:solidFill>
                  <a:srgbClr val="434343"/>
                </a:solidFill>
              </a:rPr>
              <a:t>Sob o aspecto físico, são:</a:t>
            </a:r>
            <a:br>
              <a:rPr lang="pt-BR" sz="1600">
                <a:solidFill>
                  <a:srgbClr val="434343"/>
                </a:solidFill>
              </a:rPr>
            </a:br>
            <a:endParaRPr sz="1600">
              <a:solidFill>
                <a:srgbClr val="434343"/>
              </a:solidFill>
            </a:endParaRPr>
          </a:p>
          <a:p>
            <a:pPr indent="-336550" lvl="0" marL="457200" rtl="0" algn="l">
              <a:lnSpc>
                <a:spcPct val="115000"/>
              </a:lnSpc>
              <a:spcBef>
                <a:spcPts val="400"/>
              </a:spcBef>
              <a:spcAft>
                <a:spcPts val="0"/>
              </a:spcAft>
              <a:buClr>
                <a:schemeClr val="dk1"/>
              </a:buClr>
              <a:buSzPts val="1700"/>
              <a:buChar char="●"/>
            </a:pPr>
            <a:r>
              <a:rPr lang="pt-BR" sz="1700">
                <a:solidFill>
                  <a:schemeClr val="dk1"/>
                </a:solidFill>
              </a:rPr>
              <a:t>excitantes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calmantes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penetrantes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adstringentes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irritantes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dulcificantes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soporíferos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narcóticos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tóxicos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reparadores</a:t>
            </a:r>
            <a:endParaRPr sz="1700">
              <a:solidFill>
                <a:schemeClr val="dk1"/>
              </a:solidFill>
            </a:endParaRPr>
          </a:p>
          <a:p>
            <a:pPr indent="-336550" lvl="0" marL="457200" rtl="0" algn="l">
              <a:lnSpc>
                <a:spcPct val="115000"/>
              </a:lnSpc>
              <a:spcBef>
                <a:spcPts val="0"/>
              </a:spcBef>
              <a:spcAft>
                <a:spcPts val="0"/>
              </a:spcAft>
              <a:buClr>
                <a:schemeClr val="dk1"/>
              </a:buClr>
              <a:buSzPts val="1700"/>
              <a:buChar char="●"/>
            </a:pPr>
            <a:r>
              <a:rPr lang="pt-BR" sz="1700">
                <a:solidFill>
                  <a:schemeClr val="dk1"/>
                </a:solidFill>
              </a:rPr>
              <a:t>expulsivos</a:t>
            </a:r>
            <a:endParaRPr sz="17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