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</p:sldIdLst>
  <p:sldSz cy="6858000" cx="9144000"/>
  <p:notesSz cx="6858000" cy="9144000"/>
  <p:embeddedFontLst>
    <p:embeddedFont>
      <p:font typeface="Century Gothic"/>
      <p:regular r:id="rId19"/>
      <p:bold r:id="rId20"/>
      <p:italic r:id="rId21"/>
      <p:boldItalic r:id="rId2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23" roundtripDataSignature="AMtx7mhEi7uiki+qvSFoNAiPYTLGpwh9x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CenturyGothic-bold.fntdata"/><Relationship Id="rId11" Type="http://schemas.openxmlformats.org/officeDocument/2006/relationships/slide" Target="slides/slide6.xml"/><Relationship Id="rId22" Type="http://schemas.openxmlformats.org/officeDocument/2006/relationships/font" Target="fonts/CenturyGothic-boldItalic.fntdata"/><Relationship Id="rId10" Type="http://schemas.openxmlformats.org/officeDocument/2006/relationships/slide" Target="slides/slide5.xml"/><Relationship Id="rId21" Type="http://schemas.openxmlformats.org/officeDocument/2006/relationships/font" Target="fonts/CenturyGothic-italic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23" Type="http://customschemas.google.com/relationships/presentationmetadata" Target="meta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font" Target="fonts/CenturyGothic-regular.fntdata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75c8c4c0d2_0_1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g75c8c4c0d2_0_11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75c8c4c0d2_0_6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g75c8c4c0d2_0_65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75c8c4c0d2_0_6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g75c8c4c0d2_0_65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75c8c4c0d2_0_6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g75c8c4c0d2_0_66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75c8c4c0d2_0_3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Google Shape;146;g75c8c4c0d2_0_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75c8c4c0d2_0_1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g75c8c4c0d2_0_12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75c8c4c0d2_0_62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75c8c4c0d2_0_6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75c8c4c0d2_0_6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g75c8c4c0d2_0_62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75c8c4c0d2_0_6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g75c8c4c0d2_0_63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75c8c4c0d2_0_6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g75c8c4c0d2_0_63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75c8c4c0d2_0_6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g75c8c4c0d2_0_63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75c8c4c0d2_0_6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g75c8c4c0d2_0_64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75c8c4c0d2_0_6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g75c8c4c0d2_0_64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Em branco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0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0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10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ítulo e texto vertical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0"/>
          <p:cNvSpPr txBox="1"/>
          <p:nvPr>
            <p:ph idx="1" type="body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ítulo e texto verticais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11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11"/>
          <p:cNvSpPr txBox="1"/>
          <p:nvPr>
            <p:ph idx="1" type="body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lide de título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0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0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10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0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0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ítulo e conteúdo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0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0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10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0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0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beçalho da Seção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04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04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10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0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0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Duas Partes de Conteúdo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0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05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105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10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0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0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mparação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0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06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106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106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106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10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0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0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omente título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0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0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0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0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nteúdo com Legenda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8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8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08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10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Imagem com Legenda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9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9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Google Shape;64;p109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0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0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00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0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0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0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g75c8c4c0d2_0_1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03648" y="0"/>
            <a:ext cx="6408712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75c8c4c0d2_0_653"/>
          <p:cNvSpPr txBox="1"/>
          <p:nvPr/>
        </p:nvSpPr>
        <p:spPr>
          <a:xfrm>
            <a:off x="0" y="908720"/>
            <a:ext cx="9144000" cy="594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 excesso de alimentação </a:t>
            </a: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produz odores fétidos, através dos poros, bem como das saídas dos pulmões e do estômago, prejudicando as faculdades radiantes, porquanto provoca dejeções anormais e desarmonias de vulto no aparelho gastrintestinal, interessando a intimidade das células.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 álcool e outras substâncias tóxicas </a:t>
            </a: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operam distúrbios nos centros nervosos, modificando certas funções psíquicas e anulando os melhores esforços na transmissão de elementos regeneradores e salutares. 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75c8c4c0d2_0_657"/>
          <p:cNvSpPr txBox="1"/>
          <p:nvPr/>
        </p:nvSpPr>
        <p:spPr>
          <a:xfrm>
            <a:off x="0" y="332656"/>
            <a:ext cx="9144000" cy="621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6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 RECEPTOR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Char char="-"/>
            </a:pP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“Há criaturas que oferecem </a:t>
            </a:r>
            <a:r>
              <a:rPr b="1"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extraordinária receptividade aos fluidos magnéticos</a:t>
            </a: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São aquelas que possuem fé robusta e sincera, recolhimento e respeito ante o trabalho que se realiza em seu benefício. </a:t>
            </a:r>
            <a:endParaRPr/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Char char="-"/>
            </a:pP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 </a:t>
            </a:r>
            <a:r>
              <a:rPr b="1"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criatura de fé</a:t>
            </a: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no momento em que recebe o passe, a sua mente e o seu coração funcionam à maneira de </a:t>
            </a:r>
            <a:r>
              <a:rPr b="1"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imã poderoso, atraindo e aglutinando as forças curativas.”</a:t>
            </a:r>
            <a:endParaRPr/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Estudando a Mediunidade – cap. XXVI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75c8c4c0d2_0_661"/>
          <p:cNvSpPr txBox="1"/>
          <p:nvPr/>
        </p:nvSpPr>
        <p:spPr>
          <a:xfrm>
            <a:off x="0" y="836712"/>
            <a:ext cx="9144000" cy="45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“ O processo de socorro pelo passe </a:t>
            </a:r>
            <a:r>
              <a:rPr b="1" lang="pt-BR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é tanto mais eficiente quanto mais intensa se faça a adesão daquele </a:t>
            </a:r>
            <a:r>
              <a:rPr lang="pt-BR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que lhe recebe os benefícios, de vez que a </a:t>
            </a:r>
            <a:r>
              <a:rPr b="1" lang="pt-BR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vontade do paciente</a:t>
            </a:r>
            <a:r>
              <a:rPr lang="pt-BR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erguida ao limite máximo de aceitação, determina sobre si mesmo </a:t>
            </a:r>
            <a:r>
              <a:rPr b="1" lang="pt-BR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mais elevados potenciais de cura</a:t>
            </a:r>
            <a:r>
              <a:rPr lang="pt-BR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.” </a:t>
            </a:r>
            <a:endParaRPr/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Mecanismos de Mediunidade – cap. 17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75c8c4c0d2_0_33"/>
          <p:cNvSpPr txBox="1"/>
          <p:nvPr/>
        </p:nvSpPr>
        <p:spPr>
          <a:xfrm>
            <a:off x="461400" y="83850"/>
            <a:ext cx="4110600" cy="677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800"/>
              <a:t>Curso de Passes</a:t>
            </a:r>
            <a:br>
              <a:rPr lang="pt-BR" sz="1800"/>
            </a:br>
            <a:r>
              <a:rPr lang="pt-BR"/>
              <a:t>Aulas e Tópicos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500"/>
              <a:t>AULA 1. Referências e Definições</a:t>
            </a:r>
            <a:endParaRPr b="1" sz="15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REFERÊNCIA NO VELHO TESTAMENTO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REFERÊNCIA NO NOVO TESTAMENTO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MAGNETISMO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KARDEC E O MAGNETISMO</a:t>
            </a:r>
            <a:endParaRPr sz="1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500"/>
              <a:t>AULA 2. Matéria e Fluídos</a:t>
            </a:r>
            <a:endParaRPr b="1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TRINDADE UNIVERSAL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TIPOS DE MATÉRIA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FLUIDO CÓSMICO UNIVERSAL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CARACTERÍSTICAS DOS FLUIDOS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PROPRIEDADES FÍSICAS DOS FLUIDOS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TIPOS DE FLUIDOS</a:t>
            </a:r>
            <a:endParaRPr sz="1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500"/>
              <a:t>AULA 3. Passe</a:t>
            </a:r>
            <a:endParaRPr b="1" sz="15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CONCEITO DE PASSE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PASSE – EXPLICAÇÃO DA MECÂNICA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OBJETIVO DO PASSE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TIPOS DE PASSES</a:t>
            </a:r>
            <a:endParaRPr sz="1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500"/>
              <a:t>AULA 4. </a:t>
            </a:r>
            <a:r>
              <a:rPr b="1" lang="pt-BR"/>
              <a:t>Espírito, Perispírito, Corpo e Duplo Etérico</a:t>
            </a:r>
            <a:r>
              <a:rPr b="1" lang="pt-BR" sz="1500"/>
              <a:t> </a:t>
            </a:r>
            <a:endParaRPr b="1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O PAPEL DO PERISPÍRITO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O DUPLO ETÉRICO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CHACKRAS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CENTROS DE FORÇA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A CURA COMO MANIPULAÇÃO DO FLUIDO UNIVERSAL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CENTRO CORONÁRIO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CENTRO CEREBRAL OU FRONTAL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CENTRO LARÍNGEO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CENTRO CARDÍACO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CENTRO ESPLÊNICO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CENTRO GÁSTRICO OU UMBILICAL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CENTRO GENÉSICO OU BÁSICO</a:t>
            </a:r>
            <a:endParaRPr sz="1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" name="Google Shape;149;g75c8c4c0d2_0_33"/>
          <p:cNvSpPr txBox="1"/>
          <p:nvPr/>
        </p:nvSpPr>
        <p:spPr>
          <a:xfrm>
            <a:off x="1453825" y="3844600"/>
            <a:ext cx="206700" cy="18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g75c8c4c0d2_0_33"/>
          <p:cNvSpPr txBox="1"/>
          <p:nvPr/>
        </p:nvSpPr>
        <p:spPr>
          <a:xfrm>
            <a:off x="4771850" y="765525"/>
            <a:ext cx="4110600" cy="5804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500"/>
              <a:t>AULA 5. O Médium</a:t>
            </a:r>
            <a:endParaRPr b="1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O MÉDIUM CURADOR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O MÉDIUM PASSISTA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PRÉ-REQUISITOS PARA O MÉDIUM PASSISTA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ORIENTAÇÃO AO PASSISTA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O RECEPTOR</a:t>
            </a:r>
            <a:endParaRPr sz="1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500"/>
              <a:t>AULA 6. Técnicas</a:t>
            </a:r>
            <a:endParaRPr b="1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IRRADIAÇÃO MENTAL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TÉCNICAS DE PASSE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MODALIDADES DO PASSE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IMPOSIÇÕES E PASSES – SEM TOQUES</a:t>
            </a:r>
            <a:endParaRPr sz="1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500"/>
              <a:t>AULA 7. Tipos</a:t>
            </a:r>
            <a:endParaRPr b="1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TIPOS DE PASSES QUANTO AOS MOVIMENTOS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GRATUIDADE DOS PASSES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LM - Capítulo XXVI — Dai gratuitamente — item 10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PASSES FORA DA CASA ESPÍRITA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PASSES EM DOMICÍLIO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PASSES EM HOSPITAIS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500"/>
              <a:t>AULA 8. Ética</a:t>
            </a:r>
            <a:endParaRPr b="1" sz="15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ÉTICA DO PASSE</a:t>
            </a:r>
            <a:endParaRPr sz="1000"/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Deve haver motivo para se tomar passe?</a:t>
            </a:r>
            <a:endParaRPr sz="1000"/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A tarefa do passe deve funcionar exclusivamente dentro da casa espírita?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NO SERVIÇO DO PASSE</a:t>
            </a:r>
            <a:endParaRPr sz="1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500"/>
              <a:t>AULA 9. Complementos</a:t>
            </a:r>
            <a:endParaRPr b="1" sz="15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ÁGUA FLUIDIFICADA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PASSES NAS REUNIÕES MEDIÚNICAS</a:t>
            </a:r>
            <a:endParaRPr sz="1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75c8c4c0d2_0_123"/>
          <p:cNvSpPr txBox="1"/>
          <p:nvPr>
            <p:ph type="ctrTitle"/>
          </p:nvPr>
        </p:nvSpPr>
        <p:spPr>
          <a:xfrm>
            <a:off x="685800" y="2130425"/>
            <a:ext cx="7772400" cy="147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b="1" lang="pt-BR" sz="6000"/>
              <a:t>CURSO DE PASSES</a:t>
            </a:r>
            <a:endParaRPr/>
          </a:p>
        </p:txBody>
      </p:sp>
      <p:sp>
        <p:nvSpPr>
          <p:cNvPr id="90" name="Google Shape;90;g75c8c4c0d2_0_123"/>
          <p:cNvSpPr txBox="1"/>
          <p:nvPr>
            <p:ph idx="1" type="subTitle"/>
          </p:nvPr>
        </p:nvSpPr>
        <p:spPr>
          <a:xfrm>
            <a:off x="2339752" y="5805264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</a:pPr>
            <a:r>
              <a:rPr b="1" lang="pt-BR"/>
              <a:t>Vitor Silvestre Ferraz Santos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75c8c4c0d2_0_622"/>
          <p:cNvSpPr txBox="1"/>
          <p:nvPr>
            <p:ph type="ctrTitle"/>
          </p:nvPr>
        </p:nvSpPr>
        <p:spPr>
          <a:xfrm>
            <a:off x="685800" y="1014975"/>
            <a:ext cx="7772400" cy="1470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/>
              <a:t>AULA 05 - O Médium</a:t>
            </a:r>
            <a:endParaRPr sz="4000"/>
          </a:p>
        </p:txBody>
      </p:sp>
      <p:sp>
        <p:nvSpPr>
          <p:cNvPr id="96" name="Google Shape;96;g75c8c4c0d2_0_622"/>
          <p:cNvSpPr txBox="1"/>
          <p:nvPr>
            <p:ph idx="1" type="subTitle"/>
          </p:nvPr>
        </p:nvSpPr>
        <p:spPr>
          <a:xfrm>
            <a:off x="685800" y="2356100"/>
            <a:ext cx="7086600" cy="4091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000">
                <a:solidFill>
                  <a:srgbClr val="546170"/>
                </a:solidFill>
                <a:highlight>
                  <a:srgbClr val="FFFFFF"/>
                </a:highlight>
                <a:latin typeface="Century Gothic"/>
                <a:ea typeface="Century Gothic"/>
                <a:cs typeface="Century Gothic"/>
                <a:sym typeface="Century Gothic"/>
              </a:rPr>
              <a:t>O MÉDIUM CURADOR</a:t>
            </a:r>
            <a:endParaRPr sz="3000">
              <a:solidFill>
                <a:srgbClr val="546170"/>
              </a:solidFill>
              <a:highlight>
                <a:srgbClr val="FFFFFF"/>
              </a:highlight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1500"/>
              </a:spcBef>
              <a:spcAft>
                <a:spcPts val="0"/>
              </a:spcAft>
              <a:buNone/>
            </a:pPr>
            <a:r>
              <a:rPr lang="pt-BR" sz="3000">
                <a:solidFill>
                  <a:srgbClr val="546170"/>
                </a:solidFill>
                <a:highlight>
                  <a:srgbClr val="FFFFFF"/>
                </a:highlight>
                <a:latin typeface="Century Gothic"/>
                <a:ea typeface="Century Gothic"/>
                <a:cs typeface="Century Gothic"/>
                <a:sym typeface="Century Gothic"/>
              </a:rPr>
              <a:t>O MÉDIUM PASSISTA</a:t>
            </a:r>
            <a:endParaRPr sz="3000">
              <a:solidFill>
                <a:srgbClr val="546170"/>
              </a:solidFill>
              <a:highlight>
                <a:srgbClr val="FFFFFF"/>
              </a:highlight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1500"/>
              </a:spcBef>
              <a:spcAft>
                <a:spcPts val="0"/>
              </a:spcAft>
              <a:buNone/>
            </a:pPr>
            <a:r>
              <a:rPr lang="pt-BR" sz="3000">
                <a:solidFill>
                  <a:srgbClr val="546170"/>
                </a:solidFill>
                <a:highlight>
                  <a:srgbClr val="FFFFFF"/>
                </a:highlight>
                <a:latin typeface="Century Gothic"/>
                <a:ea typeface="Century Gothic"/>
                <a:cs typeface="Century Gothic"/>
                <a:sym typeface="Century Gothic"/>
              </a:rPr>
              <a:t>PRÉ-REQUISITOS PARA O MÉDIUM PASSISTA</a:t>
            </a:r>
            <a:endParaRPr sz="3000">
              <a:solidFill>
                <a:srgbClr val="546170"/>
              </a:solidFill>
              <a:highlight>
                <a:srgbClr val="FFFFFF"/>
              </a:highlight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1500"/>
              </a:spcBef>
              <a:spcAft>
                <a:spcPts val="0"/>
              </a:spcAft>
              <a:buNone/>
            </a:pPr>
            <a:r>
              <a:rPr lang="pt-BR" sz="3000">
                <a:solidFill>
                  <a:srgbClr val="546170"/>
                </a:solidFill>
                <a:highlight>
                  <a:srgbClr val="FFFFFF"/>
                </a:highlight>
                <a:latin typeface="Century Gothic"/>
                <a:ea typeface="Century Gothic"/>
                <a:cs typeface="Century Gothic"/>
                <a:sym typeface="Century Gothic"/>
              </a:rPr>
              <a:t>ORIENTAÇÃO AO PASSISTA</a:t>
            </a:r>
            <a:endParaRPr sz="3000">
              <a:solidFill>
                <a:srgbClr val="546170"/>
              </a:solidFill>
              <a:highlight>
                <a:srgbClr val="FFFFFF"/>
              </a:highlight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1500"/>
              </a:spcBef>
              <a:spcAft>
                <a:spcPts val="0"/>
              </a:spcAft>
              <a:buNone/>
            </a:pPr>
            <a:r>
              <a:rPr lang="pt-BR" sz="3000">
                <a:solidFill>
                  <a:srgbClr val="546170"/>
                </a:solidFill>
                <a:highlight>
                  <a:srgbClr val="FFFFFF"/>
                </a:highlight>
                <a:latin typeface="Century Gothic"/>
                <a:ea typeface="Century Gothic"/>
                <a:cs typeface="Century Gothic"/>
                <a:sym typeface="Century Gothic"/>
              </a:rPr>
              <a:t>O RECEPTOR</a:t>
            </a:r>
            <a:endParaRPr sz="3000">
              <a:solidFill>
                <a:srgbClr val="546170"/>
              </a:solidFill>
              <a:highlight>
                <a:srgbClr val="FFFFFF"/>
              </a:highlight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1500"/>
              </a:spcBef>
              <a:spcAft>
                <a:spcPts val="0"/>
              </a:spcAft>
              <a:buNone/>
            </a:pPr>
            <a:r>
              <a:t/>
            </a:r>
            <a:endParaRPr sz="3000"/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 sz="3000"/>
          </a:p>
          <a:p>
            <a:pPr indent="0" lvl="0" marL="0" rtl="0" algn="ctr"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75c8c4c0d2_0_627"/>
          <p:cNvSpPr txBox="1"/>
          <p:nvPr/>
        </p:nvSpPr>
        <p:spPr>
          <a:xfrm>
            <a:off x="0" y="204098"/>
            <a:ext cx="9144000" cy="7078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 MÉDIUM CURADOR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 capítulo XIV, item 34, desse quinto livro da Codificação, ( A Gênese) lançado em 1868, Allan Kardec elucida que “É muito comum a faculdade de curar pela influência fluídica e pode desenvolver-se por meio do exercício; mas, a de </a:t>
            </a:r>
            <a:r>
              <a:rPr b="1"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curar instantaneamente, pela imposição das mãos, essa é mais rara e o seu grau máximo se deve considerar excepcional</a:t>
            </a: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No entanto, em épocas diversas e no seio de quase todos os povos, surgiram indivíduos que a possuíam em grau eminente”.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Adilson Pugliese - Posfácio do Livro “ Passes – Aprendendo com os Espíritos – Projeto Manoel P. de  Miranda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75c8c4c0d2_0_631"/>
          <p:cNvSpPr txBox="1"/>
          <p:nvPr/>
        </p:nvSpPr>
        <p:spPr>
          <a:xfrm>
            <a:off x="91708" y="260648"/>
            <a:ext cx="9036600" cy="6371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5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 MÉDIUM PASSISTA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“ O servidor do bem, deve manter um </a:t>
            </a:r>
            <a:r>
              <a:rPr b="1"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padrão superior de elevação mental contínua, condição indispensável à exteriorização das faculdades radiantes</a:t>
            </a: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“ </a:t>
            </a:r>
            <a:endParaRPr/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Missionários da Luz – cap 19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“ Os bons Espíritos se utilizam de nossas limitadas potencialidades energéticas em benefício do próximo e de nós mesmos. </a:t>
            </a:r>
            <a:r>
              <a:rPr b="1"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Esta certeza deve contribuir para que o médium seja humilde, cultivando sempre a ideia de que é um intermediário do Supremo Poder</a:t>
            </a: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” </a:t>
            </a:r>
            <a:endParaRPr/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Apostila PROGEM -  aula 11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75c8c4c0d2_0_635"/>
          <p:cNvSpPr txBox="1"/>
          <p:nvPr/>
        </p:nvSpPr>
        <p:spPr>
          <a:xfrm>
            <a:off x="0" y="620688"/>
            <a:ext cx="9144000" cy="5509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PRE-REQUISITOS PARA O MÉDIUM PASSISTA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Char char="-"/>
            </a:pPr>
            <a:r>
              <a:rPr b="1"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Controle constante das emoções </a:t>
            </a: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A  mágoa excessiva, a paixão desvairada, a inquietude obsidente, um sistema nervoso esgotado, constituem barreiras que impedem a exteriorização das energias que auxiliam.</a:t>
            </a:r>
            <a:endParaRPr/>
          </a:p>
          <a:p>
            <a:pPr indent="-1079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Char char="-"/>
            </a:pPr>
            <a:r>
              <a:rPr b="1"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 excesso de alimentação, o  tabagismo, a alcoolofilia e outras substâncias tóxicas  : </a:t>
            </a: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“ operam distúrbios nos centros nervosos modificando certas funções psíquicas e anulando os melhores esforços na transmissão de elementos regeneradores e salutares.” (Missionários da Luz)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75c8c4c0d2_0_639"/>
          <p:cNvSpPr txBox="1"/>
          <p:nvPr/>
        </p:nvSpPr>
        <p:spPr>
          <a:xfrm>
            <a:off x="-19849" y="188640"/>
            <a:ext cx="9144000" cy="655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Char char="-"/>
            </a:pP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“ </a:t>
            </a:r>
            <a:r>
              <a:rPr b="1"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 missionário do auxílio necessita ter </a:t>
            </a: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grande domínio sobre si mesmo, espontâneo equilíbrio de sentimentos, acentuado amor aos semelhantes, alta compreensão da vida, fé vigorosa e profunda confiança no poder divino.”</a:t>
            </a:r>
            <a:endParaRPr/>
          </a:p>
          <a:p>
            <a:pPr indent="-285750" lvl="0" marL="28575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Char char="-"/>
            </a:pP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 Missionários da Luz)</a:t>
            </a:r>
            <a:endParaRPr/>
          </a:p>
          <a:p>
            <a:pPr indent="-1079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Char char="-"/>
            </a:pPr>
            <a:r>
              <a:rPr b="1"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“ Afeiçoar-se à instrução, ao conhecimento, ao preparo e à melhoria de si mesmo, a fim de filtrar para a vida e para os homens o que signifique luz e paz” </a:t>
            </a:r>
            <a:endParaRPr/>
          </a:p>
          <a:p>
            <a:pPr indent="-285750" lvl="0" marL="28575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Char char="-"/>
            </a:pP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 Missionários da Luz)</a:t>
            </a:r>
            <a:endParaRPr/>
          </a:p>
          <a:p>
            <a:pPr indent="-1079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Char char="-"/>
            </a:pPr>
            <a:r>
              <a:rPr b="1"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Assiduidade</a:t>
            </a:r>
            <a:endParaRPr/>
          </a:p>
          <a:p>
            <a:pPr indent="-1079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 b="1"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Char char="-"/>
            </a:pPr>
            <a:r>
              <a:rPr b="1"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Pontualidade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75c8c4c0d2_0_643"/>
          <p:cNvSpPr txBox="1"/>
          <p:nvPr/>
        </p:nvSpPr>
        <p:spPr>
          <a:xfrm>
            <a:off x="943891" y="118954"/>
            <a:ext cx="69129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3200">
                <a:solidFill>
                  <a:srgbClr val="FF3399"/>
                </a:solidFill>
                <a:latin typeface="Verdana"/>
                <a:ea typeface="Verdana"/>
                <a:cs typeface="Verdana"/>
                <a:sym typeface="Verdana"/>
              </a:rPr>
              <a:t>ORIENTAÇÃO AO PASSISTA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g75c8c4c0d2_0_643"/>
          <p:cNvSpPr txBox="1"/>
          <p:nvPr/>
        </p:nvSpPr>
        <p:spPr>
          <a:xfrm>
            <a:off x="-12785" y="1102709"/>
            <a:ext cx="4412400" cy="5355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533400" lvl="0" marL="5334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AutoNum type="arabicPeriod"/>
            </a:pPr>
            <a:r>
              <a:rPr lang="pt-BR" sz="2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Não tocar o beneficiado do passe;</a:t>
            </a:r>
            <a:endParaRPr/>
          </a:p>
          <a:p>
            <a:pPr indent="-406400" lvl="0" marL="5334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t/>
            </a:r>
            <a:endParaRPr sz="2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-533400" lvl="0" marL="5334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AutoNum type="arabicPeriod"/>
            </a:pPr>
            <a:r>
              <a:rPr lang="pt-BR" sz="2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Não prestar orientações mediúnicas durante o passe.</a:t>
            </a:r>
            <a:endParaRPr/>
          </a:p>
          <a:p>
            <a:pPr indent="-406400" lvl="0" marL="5334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t/>
            </a:r>
            <a:endParaRPr sz="2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-533400" lvl="0" marL="5334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AutoNum type="arabicPeriod"/>
            </a:pPr>
            <a:r>
              <a:rPr lang="pt-BR" sz="2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Não transmitir o passe estando em transe.</a:t>
            </a:r>
            <a:endParaRPr/>
          </a:p>
          <a:p>
            <a:pPr indent="-406400" lvl="0" marL="5334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t/>
            </a:r>
            <a:endParaRPr sz="2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-533400" lvl="0" marL="5334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AutoNum type="arabicPeriod"/>
            </a:pPr>
            <a:r>
              <a:rPr lang="pt-BR" sz="2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Evitar qualquer tipo de exibicionismo.</a:t>
            </a:r>
            <a:endParaRPr/>
          </a:p>
          <a:p>
            <a:pPr indent="-406400" lvl="0" marL="5334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t/>
            </a:r>
            <a:endParaRPr sz="2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-533400" lvl="0" marL="5334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AutoNum type="arabicPeriod"/>
            </a:pPr>
            <a:r>
              <a:rPr lang="pt-BR" sz="2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Manter sintonia com os benfeitores espirituais.</a:t>
            </a:r>
            <a:endParaRPr/>
          </a:p>
          <a:p>
            <a:pPr indent="-406400" lvl="0" marL="5334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t/>
            </a:r>
            <a:endParaRPr sz="2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-533400" lvl="0" marL="5334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AutoNum type="arabicPeriod"/>
            </a:pPr>
            <a:r>
              <a:rPr lang="pt-BR" sz="2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Seguir as orientações da Doutrina Espírita para a aplicação do passe.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" name="Google Shape;123;g75c8c4c0d2_0_643"/>
          <p:cNvSpPr txBox="1"/>
          <p:nvPr/>
        </p:nvSpPr>
        <p:spPr>
          <a:xfrm>
            <a:off x="4783863" y="1141328"/>
            <a:ext cx="4356000" cy="5632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572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AutoNum type="arabicPeriod" startAt="7"/>
            </a:pPr>
            <a:r>
              <a:rPr lang="pt-BR" sz="2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Manter-se num clima de vibrações elevadas por meio da prece, estudo e esforço de melhoria moral.</a:t>
            </a:r>
            <a:endParaRPr/>
          </a:p>
          <a:p>
            <a:pPr indent="-3302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t/>
            </a:r>
            <a:endParaRPr sz="2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-4572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AutoNum type="arabicPeriod" startAt="7"/>
            </a:pPr>
            <a:r>
              <a:rPr lang="pt-BR" sz="2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Cuidar da nutrição  e da saúde.</a:t>
            </a:r>
            <a:endParaRPr/>
          </a:p>
          <a:p>
            <a:pPr indent="-3302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t/>
            </a:r>
            <a:endParaRPr sz="2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-4572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AutoNum type="arabicPeriod" startAt="7"/>
            </a:pPr>
            <a:r>
              <a:rPr lang="pt-BR" sz="2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Participar das reuniões de estudo</a:t>
            </a:r>
            <a:endParaRPr/>
          </a:p>
          <a:p>
            <a:pPr indent="-3302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t/>
            </a:r>
            <a:endParaRPr sz="2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-4572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AutoNum type="arabicPeriod" startAt="7"/>
            </a:pPr>
            <a:r>
              <a:rPr lang="pt-BR" sz="2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Não aplicar passe  se:  faz uso de substâncias tóxicas viciantes, de qualquer natureza ou se se encontra debilitado (física, psíquica e emocionalmente)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75c8c4c0d2_0_649"/>
          <p:cNvSpPr txBox="1"/>
          <p:nvPr/>
        </p:nvSpPr>
        <p:spPr>
          <a:xfrm>
            <a:off x="0" y="364280"/>
            <a:ext cx="9144000" cy="6494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Conseguida a qualidade básica, o candidato ao serviço precisa considerar a necessidade de sua elevação urgente, para que as suas obras se elevem no mesmo ritmo. Falaremos tão-só das conquistas mais simples e imediatas que deve fazer, dentro de si mesmo. Antes de tudo, </a:t>
            </a:r>
            <a:r>
              <a:rPr b="1"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é necessário equilibrar o campo das emoções.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Não é possível fornecer forças construtivas a alguém, ainda mesmo na condição de instrumento útil, se fazemos sistemático </a:t>
            </a:r>
            <a:r>
              <a:rPr b="1"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desperdício das irradiações vitais. </a:t>
            </a: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Um sistema nervoso esgotado, oprimido, é um canal que não responde pelas interrupções havidas.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o Office">
  <a:themeElements>
    <a:clrScheme name="Escritório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2017-07-05T13:07:51Z</dcterms:created>
  <dc:creator>Vitor Silvestre</dc:creator>
</cp:coreProperties>
</file>