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6858000" cx="9144000"/>
  <p:notesSz cx="6858000" cy="9144000"/>
  <p:embeddedFontLst>
    <p:embeddedFont>
      <p:font typeface="Century Gothic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5" roundtripDataSignature="AMtx7mgjzcpjIKE84r7BHc/A3w2QqxWvd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font" Target="fonts/CenturyGothic-bold.fntdata"/><Relationship Id="rId21" Type="http://schemas.openxmlformats.org/officeDocument/2006/relationships/font" Target="fonts/CenturyGothic-regular.fntdata"/><Relationship Id="rId24" Type="http://schemas.openxmlformats.org/officeDocument/2006/relationships/font" Target="fonts/CenturyGothic-boldItalic.fntdata"/><Relationship Id="rId23" Type="http://schemas.openxmlformats.org/officeDocument/2006/relationships/font" Target="fonts/CenturyGothic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75c8c4c0d2_0_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g75c8c4c0d2_0_11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75c8c4c0d2_0_10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g75c8c4c0d2_0_100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75c8c4c0d2_0_10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g75c8c4c0d2_0_100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75c8c4c0d2_0_10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g75c8c4c0d2_0_101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75c8c4c0d2_0_10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g75c8c4c0d2_0_101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75c8c4c0d2_0_10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g75c8c4c0d2_0_102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75c8c4c0d2_0_3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75c8c4c0d2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75c8c4c0d2_0_1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g75c8c4c0d2_0_12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75c8c4c0d2_0_97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75c8c4c0d2_0_9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75c8c4c0d2_0_9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g75c8c4c0d2_0_98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75c8c4c0d2_0_9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g75c8c4c0d2_0_98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75c8c4c0d2_0_9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g75c8c4c0d2_0_98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75c8c4c0d2_0_9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g75c8c4c0d2_0_99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75c8c4c0d2_0_9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g75c8c4c0d2_0_99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75c8c4c0d2_0_10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g75c8c4c0d2_0_100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Em branco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0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0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10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e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0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e texto verticais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11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1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lide de título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0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0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0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0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e conteúdo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0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0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0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0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beçalho da Seção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0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0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0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0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Duas Partes de Conteúdo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0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5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105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10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0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0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ação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0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0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10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0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10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0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0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omente título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0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údo com Legenda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8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8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8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0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Imagem com Legend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9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9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09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0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0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0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0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g75c8c4c0d2_0_1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648" y="0"/>
            <a:ext cx="6408712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75c8c4c0d2_0_1005"/>
          <p:cNvSpPr txBox="1"/>
          <p:nvPr/>
        </p:nvSpPr>
        <p:spPr>
          <a:xfrm>
            <a:off x="87660" y="260648"/>
            <a:ext cx="8928900" cy="61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Deve haver motivo para se tomar passe?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Sim. Muitas vezes o indivíduo chega à casa espírita e </a:t>
            </a: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sente necessidade de tomar um passe, pelas vias da intuição. Tal fato pode ocorrer e é muito natural.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 problema está em se </a:t>
            </a: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tomar passes todas as vezes que se visite a casa espírita, deliberadamente</a:t>
            </a: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Para se tomar um passe, deve necessariamente haver uma causa que o justifique, da mesma forma que não se deve tomar remédios sem o conhecimento e o endosso de um médico. 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75c8c4c0d2_0_1009"/>
          <p:cNvSpPr txBox="1"/>
          <p:nvPr/>
        </p:nvSpPr>
        <p:spPr>
          <a:xfrm>
            <a:off x="107504" y="15032"/>
            <a:ext cx="8928900" cy="661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tarefa do passe deve funcionar exclusivamente dentro da casa espírita?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Muitas casas espíritas mantêm </a:t>
            </a: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equipes de passistas que atendem aos irmãos necessitados em suas residências ou em hospitais, quando estes encontram-se impedidos de locomoção por algum motivo.</a:t>
            </a: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Neste caso, a tarefa é dirigida pela própria casa espírita como se fosse uma tarefa interna.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que não deve ocorrer </a:t>
            </a: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é um passista, deliberadamente, assumir a responsabilidade de dar passes fora do controle e do âmbito da casa espírita a que esteja vinculado. 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75c8c4c0d2_0_1013"/>
          <p:cNvSpPr txBox="1"/>
          <p:nvPr/>
        </p:nvSpPr>
        <p:spPr>
          <a:xfrm>
            <a:off x="251520" y="548680"/>
            <a:ext cx="8784900" cy="440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tarefa do passe é completamente vinculada às questões da mediunidade, e naturalmente, deve ser trabalhada com segurança, afim de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 evitar os escolhos comumente encontrados nos casos de mediunismo mal direcionado.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75c8c4c0d2_0_1017"/>
          <p:cNvSpPr txBox="1"/>
          <p:nvPr/>
        </p:nvSpPr>
        <p:spPr>
          <a:xfrm>
            <a:off x="-3324" y="23292"/>
            <a:ext cx="9144000" cy="649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 SERVIÇO DO PASSE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Há muitas dores esperando pelo socorro das mãos voltadas para a caridade.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Enquanto alguns se detêm a examinar a própria aflição, limitados nas questiúnculas insignificantes do caminho, muitos em desesperada agonia esperam por alguém...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(...) Nesse sentido lembre-se da bênção do passe.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(...) Ore e doe-se confiante. Erga as mãos e converse com Jesus.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Recorde-se de Pedro, exortando o paralítico, à entrada do Templo de Jerusalém: “ Não tenho prata nem ouro para te dar; mas o que tenho dou-te: levanta-te e anda em nome de Nosso Senhor Jesus Cristo”, e faça o mesmo.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75c8c4c0d2_0_1021"/>
          <p:cNvSpPr txBox="1"/>
          <p:nvPr/>
        </p:nvSpPr>
        <p:spPr>
          <a:xfrm>
            <a:off x="-12204" y="404664"/>
            <a:ext cx="9144000" cy="640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Não se detenha no exame das inferioridades próprias.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(...) Converta suas mãos em conchas de luz a esparzirem saúde e alento. As mãos que dão passes, enquanto sofrem, são como roseiras que perfumam aqueles que lhe reclamam os espinhos.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Mãos no trabalho do passe são como flores na cruz do dever espalhando alegria.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Ajude e entenda, socorra e silencie.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(...) Quanto possível estruture na alma a confiança em nosso Pai, rogando a Ele transformar a sua vida em claridades à máquina do Bem Constante para que o bem invariável acione e conduza sua mente e seu coração à verdadeira felicidade.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Aura Celeste – Crestomatia da Imortalidade – cap. 25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75c8c4c0d2_0_33"/>
          <p:cNvSpPr txBox="1"/>
          <p:nvPr/>
        </p:nvSpPr>
        <p:spPr>
          <a:xfrm>
            <a:off x="461400" y="83850"/>
            <a:ext cx="4110600" cy="677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800"/>
              <a:t>Curso de Passes</a:t>
            </a:r>
            <a:br>
              <a:rPr lang="pt-BR" sz="1800"/>
            </a:br>
            <a:r>
              <a:rPr lang="pt-BR"/>
              <a:t>Aulas e Tópicos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1. Referências e Definições</a:t>
            </a:r>
            <a:endParaRPr b="1" sz="15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REFERÊNCIA NO VELHO TESTAMENTO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REFERÊNCIA NO NOVO TESTAMENTO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MAGNETISMO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KARDEC E O MAGNETISMO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2. Matéria e Fluídos</a:t>
            </a:r>
            <a:endParaRPr b="1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TRINDADE UNIVERSAL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TIPOS DE MATÉRIA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FLUIDO CÓSMICO UNIVERSAL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CARACTERÍSTICAS DOS FLUIDOS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PROPRIEDADES FÍSICAS DOS FLUIDOS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TIPOS DE FLUIDOS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3. Passe</a:t>
            </a:r>
            <a:endParaRPr b="1" sz="15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CONCEITO DE PASSE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PASSE – EXPLICAÇÃO DA MECÂNICA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OBJETIVO DO PASSE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TIPOS DE PASSES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4. </a:t>
            </a:r>
            <a:r>
              <a:rPr b="1" lang="pt-BR"/>
              <a:t>Espírito, Perispírito, Corpo e Duplo Etérico</a:t>
            </a:r>
            <a:r>
              <a:rPr b="1" lang="pt-BR" sz="1500"/>
              <a:t> </a:t>
            </a:r>
            <a:endParaRPr b="1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O PAPEL DO PERISPÍRITO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O DUPLO ETÉRICO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CHACKRAS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CENTROS DE FORÇA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A CURA COMO MANIPULAÇÃO DO FLUIDO UNIVERSAL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 CORONÁRIO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 CEREBRAL OU FRONTAL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 LARÍNGEO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 CARDÍACO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 ESPLÊNICO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 GÁSTRICO OU UMBILICAL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 GENÉSICO OU BÁSICO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g75c8c4c0d2_0_33"/>
          <p:cNvSpPr txBox="1"/>
          <p:nvPr/>
        </p:nvSpPr>
        <p:spPr>
          <a:xfrm>
            <a:off x="1453825" y="3844600"/>
            <a:ext cx="206700" cy="18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g75c8c4c0d2_0_33"/>
          <p:cNvSpPr txBox="1"/>
          <p:nvPr/>
        </p:nvSpPr>
        <p:spPr>
          <a:xfrm>
            <a:off x="4771850" y="765525"/>
            <a:ext cx="4110600" cy="580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5. O Médium</a:t>
            </a:r>
            <a:endParaRPr b="1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O MÉDIUM CURADOR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O MÉDIUM PASSISTA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PRÉ-REQUISITOS PARA O MÉDIUM PASSISTA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ORIENTAÇÃO AO PASSISTA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O RECEPTOR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6. Técnicas</a:t>
            </a:r>
            <a:endParaRPr b="1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IRRADIAÇÃO MENTAL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TÉCNICAS DE PASSE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MODALIDADES DO PASSE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IMPOSIÇÕES E PASSES – SEM TOQUES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7. Tipos</a:t>
            </a:r>
            <a:endParaRPr b="1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TIPOS DE PASSES QUANTO AOS MOVIMENTOS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GRATUIDADE DOS PASSES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LM - Capítulo XXVI — Dai gratuitamente — item 10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PASSES FORA DA CASA ESPÍRITA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PASSES EM DOMICÍLIO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PASSES EM HOSPITAIS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8. Ética</a:t>
            </a:r>
            <a:endParaRPr b="1" sz="15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ÉTICA DO PASSE</a:t>
            </a:r>
            <a:endParaRPr sz="1000"/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Deve haver motivo para se tomar passe?</a:t>
            </a:r>
            <a:endParaRPr sz="1000"/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A tarefa do passe deve funcionar exclusivamente dentro da casa espírita?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NO SERVIÇO DO PASSE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9. Complementos</a:t>
            </a:r>
            <a:endParaRPr b="1" sz="15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ÁGUA FLUIDIFICADA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PASSES NAS REUNIÕES MEDIÚNICAS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75c8c4c0d2_0_123"/>
          <p:cNvSpPr txBox="1"/>
          <p:nvPr>
            <p:ph type="ctrTitle"/>
          </p:nvPr>
        </p:nvSpPr>
        <p:spPr>
          <a:xfrm>
            <a:off x="685800" y="2130425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b="1" lang="pt-BR" sz="6000"/>
              <a:t>CURSO DE PASSES</a:t>
            </a:r>
            <a:endParaRPr/>
          </a:p>
        </p:txBody>
      </p:sp>
      <p:sp>
        <p:nvSpPr>
          <p:cNvPr id="90" name="Google Shape;90;g75c8c4c0d2_0_123"/>
          <p:cNvSpPr txBox="1"/>
          <p:nvPr>
            <p:ph idx="1" type="subTitle"/>
          </p:nvPr>
        </p:nvSpPr>
        <p:spPr>
          <a:xfrm>
            <a:off x="2339752" y="5805264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b="1" lang="pt-BR"/>
              <a:t>Vitor Silvestre Ferraz Santos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75c8c4c0d2_0_976"/>
          <p:cNvSpPr txBox="1"/>
          <p:nvPr>
            <p:ph type="ctrTitle"/>
          </p:nvPr>
        </p:nvSpPr>
        <p:spPr>
          <a:xfrm>
            <a:off x="685800" y="1014975"/>
            <a:ext cx="7772400" cy="1470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/>
              <a:t>AULA 08 - Ética</a:t>
            </a:r>
            <a:endParaRPr sz="4000"/>
          </a:p>
        </p:txBody>
      </p:sp>
      <p:sp>
        <p:nvSpPr>
          <p:cNvPr id="96" name="Google Shape;96;g75c8c4c0d2_0_976"/>
          <p:cNvSpPr txBox="1"/>
          <p:nvPr>
            <p:ph idx="1" type="subTitle"/>
          </p:nvPr>
        </p:nvSpPr>
        <p:spPr>
          <a:xfrm>
            <a:off x="685800" y="2356100"/>
            <a:ext cx="8238000" cy="4256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pt-BR" sz="3000"/>
              <a:t>ÉTICA DO PASSE</a:t>
            </a:r>
            <a:endParaRPr sz="3000"/>
          </a:p>
          <a:p>
            <a:pPr indent="0" lvl="0" marL="4572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pt-BR" sz="3000"/>
              <a:t>Deve haver motivo para se tomar passe?</a:t>
            </a:r>
            <a:endParaRPr sz="3000"/>
          </a:p>
          <a:p>
            <a:pPr indent="0" lvl="0" marL="4572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pt-BR" sz="3000"/>
              <a:t>A tarefa do passe deve funcionar exclusivamente dentro da casa espírita?</a:t>
            </a:r>
            <a:endParaRPr sz="3000"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pt-BR" sz="3000"/>
              <a:t>NO SERVIÇO DO PASSE</a:t>
            </a:r>
            <a:endParaRPr sz="3000">
              <a:solidFill>
                <a:srgbClr val="546170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75c8c4c0d2_0_981"/>
          <p:cNvSpPr txBox="1"/>
          <p:nvPr/>
        </p:nvSpPr>
        <p:spPr>
          <a:xfrm>
            <a:off x="0" y="260648"/>
            <a:ext cx="9144000" cy="646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ÉTICA DO PASSE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 Quando aplicar passes e demais métodos da terapêutica espiritual, </a:t>
            </a:r>
            <a:r>
              <a:rPr b="1"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fugir à indagação sobre resultados.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Lembrar de que na aplicação de passes não se faz precisa a </a:t>
            </a:r>
            <a:r>
              <a:rPr b="1"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gesticulação violenta</a:t>
            </a:r>
            <a:r>
              <a:rPr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b="1"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respiração ofegante ou o bocejo de contínuo</a:t>
            </a:r>
            <a:r>
              <a:rPr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e de que nem sempre há do </a:t>
            </a:r>
            <a:r>
              <a:rPr b="1"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toque direto no paciente</a:t>
            </a:r>
            <a:r>
              <a:rPr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“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Conduta Espírita – cap. 25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75c8c4c0d2_0_985"/>
          <p:cNvSpPr txBox="1"/>
          <p:nvPr/>
        </p:nvSpPr>
        <p:spPr>
          <a:xfrm>
            <a:off x="0" y="188640"/>
            <a:ext cx="9144000" cy="600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Discrição : “ Não inquira quanto à origem do sofrimento nem procure penetrar nas nascentes das lágrimas dos outros. Ajude e entenda, socorra e silencie.” -  </a:t>
            </a:r>
            <a:endParaRPr/>
          </a:p>
          <a:p>
            <a:pPr indent="-285750" lvl="0" marL="28575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Crestomatia da Imortalidade – cap. 25</a:t>
            </a:r>
            <a:endParaRPr/>
          </a:p>
          <a:p>
            <a:pPr indent="-82550" lvl="0" marL="28575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25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Promessa de cura : (...) Lembremo-nos, de que lesões e chagas, frustrações e defeitos, em nossa forma externa, são remédios da alma que nós mesmos pedimos à farmácia de Deus.” </a:t>
            </a:r>
            <a:endParaRPr/>
          </a:p>
          <a:p>
            <a:pPr indent="-285750" lvl="0" marL="28575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Seara dos Médiuns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75c8c4c0d2_0_989"/>
          <p:cNvSpPr txBox="1"/>
          <p:nvPr/>
        </p:nvSpPr>
        <p:spPr>
          <a:xfrm>
            <a:off x="0" y="188640"/>
            <a:ext cx="9144000" cy="65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Revelações – Comentários Inoportunos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Esses impulsos devem ser controlados. Evite comentários quaisquer antes, durante e depois do passe com o paciente; caso surja a necessidade de comentários, </a:t>
            </a: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destaque que é importante o paciente agradecer a Deus e a Jesus as bênçãos recebidas, alimentando a fé, a confiança e a resignação ante Seus desígnios de Amor e Justiça.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Suspensão de Tratamento Médico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Nunca prescreva receitas ou orientações particulares ao paciente</a:t>
            </a: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principalmente no que se refere ao uso de medicamentos. </a:t>
            </a: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Nunca suspenda um tratamento médico</a:t>
            </a: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Só quem pode e deve fazê-lo é um médico formado, conforme estabelece a Lei. </a:t>
            </a: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Espiritismo não substitui a medicina e nem os médiuns substituem os médicos.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75c8c4c0d2_0_993"/>
          <p:cNvSpPr txBox="1"/>
          <p:nvPr/>
        </p:nvSpPr>
        <p:spPr>
          <a:xfrm>
            <a:off x="0" y="548680"/>
            <a:ext cx="8964600" cy="600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Curiosidade </a:t>
            </a:r>
            <a:endParaRPr/>
          </a:p>
          <a:p>
            <a:pPr indent="-825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Não faça “ investigações” junto ao paciente, nem fique </a:t>
            </a: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tentando “adivinhar” sua situação física, psíquica ou espiritual</a:t>
            </a: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Deixe aos bons Espíritos esta tarefa, pois eles possuem registros mais amplos e precisos, percepções mais profundas e poderão favorecer o necessitado.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Uso de </a:t>
            </a: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roupas especiais </a:t>
            </a: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 de determinada cor; uso de perfumes ( alergias); uso de </a:t>
            </a: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pulseiras</a:t>
            </a: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 barulhos e ruídos inconvenientes).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75c8c4c0d2_0_997"/>
          <p:cNvSpPr txBox="1"/>
          <p:nvPr/>
        </p:nvSpPr>
        <p:spPr>
          <a:xfrm>
            <a:off x="302692" y="476672"/>
            <a:ext cx="8496900" cy="600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Ruídos diversos na hora da aplicação do passe </a:t>
            </a: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devem ser evitados</a:t>
            </a: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tais como: </a:t>
            </a: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estalar de dedos, fungar, orar com palavras sibilantes,</a:t>
            </a: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etc.</a:t>
            </a:r>
            <a:endParaRPr/>
          </a:p>
          <a:p>
            <a:pPr indent="-825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Não recomende </a:t>
            </a: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nem acalente a ideia de práticas esdrúxulas como </a:t>
            </a: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uso de velas, ritos, incensos, rosas brancas, oferendas </a:t>
            </a: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pois estas práticas, além de antidoutrinárias, </a:t>
            </a: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são destituídas de fundamento, lógica, bom senso e de respaldo científico.</a:t>
            </a:r>
            <a:endParaRPr/>
          </a:p>
          <a:p>
            <a:pPr indent="-825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1"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passe mediúnico ( com incorporação do guia)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75c8c4c0d2_0_1001"/>
          <p:cNvSpPr txBox="1"/>
          <p:nvPr/>
        </p:nvSpPr>
        <p:spPr>
          <a:xfrm>
            <a:off x="107504" y="260648"/>
            <a:ext cx="8928900" cy="649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paciente é incorporado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Passista deverá levá-lo a se </a:t>
            </a: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desconcentrar, a relaxar-se, a desligar-se de quaisquer pensamentos, abrindo os olhos.</a:t>
            </a: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Estas advertências deverão ser feitas com muito carinho, sem condenação, mas com o sentido de educar.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Higiene pessoal – </a:t>
            </a: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é necessária </a:t>
            </a: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Higiene não significa roupas caras nem novas, mas é </a:t>
            </a: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sinônimo de limpeza, zelo e cuidados pessoais</a:t>
            </a: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 A higiene, a temperança, a medicina preventiva e a disciplina jamais deverão ser esquecidas.”  Estudando a Mediunidade – Cap. XXVII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2017-07-05T13:07:51Z</dcterms:created>
  <dc:creator>Vitor Silvestre</dc:creator>
</cp:coreProperties>
</file>